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73" r:id="rId6"/>
    <p:sldId id="267" r:id="rId7"/>
    <p:sldId id="274" r:id="rId8"/>
    <p:sldId id="268" r:id="rId9"/>
    <p:sldId id="269" r:id="rId10"/>
    <p:sldId id="270" r:id="rId11"/>
    <p:sldId id="271" r:id="rId12"/>
    <p:sldId id="275" r:id="rId13"/>
    <p:sldId id="272" r:id="rId1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3760"/>
    <a:srgbClr val="004A82"/>
    <a:srgbClr val="0070C0"/>
    <a:srgbClr val="FFFFFF"/>
    <a:srgbClr val="265996"/>
    <a:srgbClr val="377BCD"/>
    <a:srgbClr val="8EB4E3"/>
    <a:srgbClr val="6699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losAlberto\AppData\Local\Packages\microsoft.windowscommunicationsapps_8wekyb3d8bbwe\LocalState\Files\S0\1640\CASOS%20DE%20SAN%20FERNANDO%5b1896%5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600" b="1" dirty="0"/>
              <a:t>Casos de </a:t>
            </a:r>
            <a:r>
              <a:rPr lang="es-MX" sz="1600" b="1" dirty="0" err="1"/>
              <a:t>Arbovirosis</a:t>
            </a:r>
            <a:r>
              <a:rPr lang="es-MX" sz="1600" b="1" dirty="0"/>
              <a:t> reportados en San Fernando Chiapas, de Semana 34 del 2015 a la 12 del 2016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'[CASOS DE SAN FERNANDO(1896).xlsx]COMPARATIVO SAN FERNANDO'!$B$12</c:f>
              <c:strCache>
                <c:ptCount val="1"/>
                <c:pt idx="0">
                  <c:v>Dengue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'[CASOS DE SAN FERNANDO(1896).xlsx]COMPARATIVO SAN FERNANDO'!$C$11:$AG$11</c:f>
              <c:strCache>
                <c:ptCount val="31"/>
                <c:pt idx="0">
                  <c:v>Sem 34</c:v>
                </c:pt>
                <c:pt idx="1">
                  <c:v>Sem 35</c:v>
                </c:pt>
                <c:pt idx="2">
                  <c:v>Sem 36</c:v>
                </c:pt>
                <c:pt idx="3">
                  <c:v>Sem 37</c:v>
                </c:pt>
                <c:pt idx="4">
                  <c:v>Sem 38</c:v>
                </c:pt>
                <c:pt idx="5">
                  <c:v>Sem 39</c:v>
                </c:pt>
                <c:pt idx="6">
                  <c:v>Sem 40</c:v>
                </c:pt>
                <c:pt idx="7">
                  <c:v>Sem 41</c:v>
                </c:pt>
                <c:pt idx="8">
                  <c:v>Sem 42</c:v>
                </c:pt>
                <c:pt idx="9">
                  <c:v>Sem 43</c:v>
                </c:pt>
                <c:pt idx="10">
                  <c:v>Sem 44</c:v>
                </c:pt>
                <c:pt idx="11">
                  <c:v>Sem 45</c:v>
                </c:pt>
                <c:pt idx="12">
                  <c:v>Sem 46</c:v>
                </c:pt>
                <c:pt idx="13">
                  <c:v>Sem 47</c:v>
                </c:pt>
                <c:pt idx="14">
                  <c:v>Sem 48</c:v>
                </c:pt>
                <c:pt idx="15">
                  <c:v>Sem 49</c:v>
                </c:pt>
                <c:pt idx="16">
                  <c:v>Sem 50</c:v>
                </c:pt>
                <c:pt idx="17">
                  <c:v>Sem 51</c:v>
                </c:pt>
                <c:pt idx="18">
                  <c:v>Sem 52</c:v>
                </c:pt>
                <c:pt idx="19">
                  <c:v>Sem 1</c:v>
                </c:pt>
                <c:pt idx="20">
                  <c:v>Sem 2</c:v>
                </c:pt>
                <c:pt idx="21">
                  <c:v>Sem 3</c:v>
                </c:pt>
                <c:pt idx="22">
                  <c:v>Sem 4</c:v>
                </c:pt>
                <c:pt idx="23">
                  <c:v>Sem 5</c:v>
                </c:pt>
                <c:pt idx="24">
                  <c:v>Sem 6</c:v>
                </c:pt>
                <c:pt idx="25">
                  <c:v>Sem 7</c:v>
                </c:pt>
                <c:pt idx="26">
                  <c:v>Sem 8</c:v>
                </c:pt>
                <c:pt idx="27">
                  <c:v>Sem 9</c:v>
                </c:pt>
                <c:pt idx="28">
                  <c:v>Sem 10</c:v>
                </c:pt>
                <c:pt idx="29">
                  <c:v>Sem 11</c:v>
                </c:pt>
                <c:pt idx="30">
                  <c:v>Sem 12</c:v>
                </c:pt>
              </c:strCache>
            </c:strRef>
          </c:cat>
          <c:val>
            <c:numRef>
              <c:f>'[CASOS DE SAN FERNANDO(1896).xlsx]COMPARATIVO SAN FERNANDO'!$C$12:$AG$12</c:f>
              <c:numCache>
                <c:formatCode>General</c:formatCode>
                <c:ptCount val="31"/>
                <c:pt idx="0">
                  <c:v>2</c:v>
                </c:pt>
                <c:pt idx="1">
                  <c:v>6</c:v>
                </c:pt>
                <c:pt idx="2">
                  <c:v>1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EBF-49EB-9BD7-5A156F9373BA}"/>
            </c:ext>
          </c:extLst>
        </c:ser>
        <c:ser>
          <c:idx val="1"/>
          <c:order val="1"/>
          <c:tx>
            <c:strRef>
              <c:f>'[CASOS DE SAN FERNANDO(1896).xlsx]COMPARATIVO SAN FERNANDO'!$B$13</c:f>
              <c:strCache>
                <c:ptCount val="1"/>
                <c:pt idx="0">
                  <c:v>Chikungunya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'[CASOS DE SAN FERNANDO(1896).xlsx]COMPARATIVO SAN FERNANDO'!$C$11:$AG$11</c:f>
              <c:strCache>
                <c:ptCount val="31"/>
                <c:pt idx="0">
                  <c:v>Sem 34</c:v>
                </c:pt>
                <c:pt idx="1">
                  <c:v>Sem 35</c:v>
                </c:pt>
                <c:pt idx="2">
                  <c:v>Sem 36</c:v>
                </c:pt>
                <c:pt idx="3">
                  <c:v>Sem 37</c:v>
                </c:pt>
                <c:pt idx="4">
                  <c:v>Sem 38</c:v>
                </c:pt>
                <c:pt idx="5">
                  <c:v>Sem 39</c:v>
                </c:pt>
                <c:pt idx="6">
                  <c:v>Sem 40</c:v>
                </c:pt>
                <c:pt idx="7">
                  <c:v>Sem 41</c:v>
                </c:pt>
                <c:pt idx="8">
                  <c:v>Sem 42</c:v>
                </c:pt>
                <c:pt idx="9">
                  <c:v>Sem 43</c:v>
                </c:pt>
                <c:pt idx="10">
                  <c:v>Sem 44</c:v>
                </c:pt>
                <c:pt idx="11">
                  <c:v>Sem 45</c:v>
                </c:pt>
                <c:pt idx="12">
                  <c:v>Sem 46</c:v>
                </c:pt>
                <c:pt idx="13">
                  <c:v>Sem 47</c:v>
                </c:pt>
                <c:pt idx="14">
                  <c:v>Sem 48</c:v>
                </c:pt>
                <c:pt idx="15">
                  <c:v>Sem 49</c:v>
                </c:pt>
                <c:pt idx="16">
                  <c:v>Sem 50</c:v>
                </c:pt>
                <c:pt idx="17">
                  <c:v>Sem 51</c:v>
                </c:pt>
                <c:pt idx="18">
                  <c:v>Sem 52</c:v>
                </c:pt>
                <c:pt idx="19">
                  <c:v>Sem 1</c:v>
                </c:pt>
                <c:pt idx="20">
                  <c:v>Sem 2</c:v>
                </c:pt>
                <c:pt idx="21">
                  <c:v>Sem 3</c:v>
                </c:pt>
                <c:pt idx="22">
                  <c:v>Sem 4</c:v>
                </c:pt>
                <c:pt idx="23">
                  <c:v>Sem 5</c:v>
                </c:pt>
                <c:pt idx="24">
                  <c:v>Sem 6</c:v>
                </c:pt>
                <c:pt idx="25">
                  <c:v>Sem 7</c:v>
                </c:pt>
                <c:pt idx="26">
                  <c:v>Sem 8</c:v>
                </c:pt>
                <c:pt idx="27">
                  <c:v>Sem 9</c:v>
                </c:pt>
                <c:pt idx="28">
                  <c:v>Sem 10</c:v>
                </c:pt>
                <c:pt idx="29">
                  <c:v>Sem 11</c:v>
                </c:pt>
                <c:pt idx="30">
                  <c:v>Sem 12</c:v>
                </c:pt>
              </c:strCache>
            </c:strRef>
          </c:cat>
          <c:val>
            <c:numRef>
              <c:f>'[CASOS DE SAN FERNANDO(1896).xlsx]COMPARATIVO SAN FERNANDO'!$C$13:$AG$13</c:f>
              <c:numCache>
                <c:formatCode>General</c:formatCode>
                <c:ptCount val="31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EBF-49EB-9BD7-5A156F9373BA}"/>
            </c:ext>
          </c:extLst>
        </c:ser>
        <c:ser>
          <c:idx val="2"/>
          <c:order val="2"/>
          <c:tx>
            <c:strRef>
              <c:f>'[CASOS DE SAN FERNANDO(1896).xlsx]COMPARATIVO SAN FERNANDO'!$B$14</c:f>
              <c:strCache>
                <c:ptCount val="1"/>
                <c:pt idx="0">
                  <c:v>Zika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'[CASOS DE SAN FERNANDO(1896).xlsx]COMPARATIVO SAN FERNANDO'!$C$11:$AG$11</c:f>
              <c:strCache>
                <c:ptCount val="31"/>
                <c:pt idx="0">
                  <c:v>Sem 34</c:v>
                </c:pt>
                <c:pt idx="1">
                  <c:v>Sem 35</c:v>
                </c:pt>
                <c:pt idx="2">
                  <c:v>Sem 36</c:v>
                </c:pt>
                <c:pt idx="3">
                  <c:v>Sem 37</c:v>
                </c:pt>
                <c:pt idx="4">
                  <c:v>Sem 38</c:v>
                </c:pt>
                <c:pt idx="5">
                  <c:v>Sem 39</c:v>
                </c:pt>
                <c:pt idx="6">
                  <c:v>Sem 40</c:v>
                </c:pt>
                <c:pt idx="7">
                  <c:v>Sem 41</c:v>
                </c:pt>
                <c:pt idx="8">
                  <c:v>Sem 42</c:v>
                </c:pt>
                <c:pt idx="9">
                  <c:v>Sem 43</c:v>
                </c:pt>
                <c:pt idx="10">
                  <c:v>Sem 44</c:v>
                </c:pt>
                <c:pt idx="11">
                  <c:v>Sem 45</c:v>
                </c:pt>
                <c:pt idx="12">
                  <c:v>Sem 46</c:v>
                </c:pt>
                <c:pt idx="13">
                  <c:v>Sem 47</c:v>
                </c:pt>
                <c:pt idx="14">
                  <c:v>Sem 48</c:v>
                </c:pt>
                <c:pt idx="15">
                  <c:v>Sem 49</c:v>
                </c:pt>
                <c:pt idx="16">
                  <c:v>Sem 50</c:v>
                </c:pt>
                <c:pt idx="17">
                  <c:v>Sem 51</c:v>
                </c:pt>
                <c:pt idx="18">
                  <c:v>Sem 52</c:v>
                </c:pt>
                <c:pt idx="19">
                  <c:v>Sem 1</c:v>
                </c:pt>
                <c:pt idx="20">
                  <c:v>Sem 2</c:v>
                </c:pt>
                <c:pt idx="21">
                  <c:v>Sem 3</c:v>
                </c:pt>
                <c:pt idx="22">
                  <c:v>Sem 4</c:v>
                </c:pt>
                <c:pt idx="23">
                  <c:v>Sem 5</c:v>
                </c:pt>
                <c:pt idx="24">
                  <c:v>Sem 6</c:v>
                </c:pt>
                <c:pt idx="25">
                  <c:v>Sem 7</c:v>
                </c:pt>
                <c:pt idx="26">
                  <c:v>Sem 8</c:v>
                </c:pt>
                <c:pt idx="27">
                  <c:v>Sem 9</c:v>
                </c:pt>
                <c:pt idx="28">
                  <c:v>Sem 10</c:v>
                </c:pt>
                <c:pt idx="29">
                  <c:v>Sem 11</c:v>
                </c:pt>
                <c:pt idx="30">
                  <c:v>Sem 12</c:v>
                </c:pt>
              </c:strCache>
            </c:strRef>
          </c:cat>
          <c:val>
            <c:numRef>
              <c:f>'[CASOS DE SAN FERNANDO(1896).xlsx]COMPARATIVO SAN FERNANDO'!$C$14:$AG$14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EBF-49EB-9BD7-5A156F9373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166656"/>
        <c:axId val="187770368"/>
      </c:lineChart>
      <c:catAx>
        <c:axId val="18616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87770368"/>
        <c:crosses val="autoZero"/>
        <c:auto val="1"/>
        <c:lblAlgn val="ctr"/>
        <c:lblOffset val="100"/>
        <c:noMultiLvlLbl val="0"/>
      </c:catAx>
      <c:valAx>
        <c:axId val="18777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8616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266700" dir="7800000" algn="ctr" rotWithShape="0">
        <a:schemeClr val="tx1">
          <a:lumMod val="50000"/>
          <a:lumOff val="50000"/>
        </a:schemeClr>
      </a:outerShdw>
    </a:effectLst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3594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250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581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594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54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852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374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668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404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2947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23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10BA0-77C6-4261-B828-EA4BFE779665}" type="datetimeFigureOut">
              <a:rPr lang="es-MX" smtClean="0"/>
              <a:t>04/12/2016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B3D78-1506-4A0F-BBD3-A59ED9106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361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5053" y="11439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7 Imagen" descr="DSC0047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3811">
            <a:off x="4463120" y="886466"/>
            <a:ext cx="4754263" cy="359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9" name="48 Rectángulo"/>
          <p:cNvSpPr/>
          <p:nvPr/>
        </p:nvSpPr>
        <p:spPr>
          <a:xfrm>
            <a:off x="-7619" y="5013176"/>
            <a:ext cx="9156671" cy="1872208"/>
          </a:xfrm>
          <a:prstGeom prst="rect">
            <a:avLst/>
          </a:prstGeom>
          <a:solidFill>
            <a:srgbClr val="0070C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2" r="28409" b="56416"/>
          <a:stretch/>
        </p:blipFill>
        <p:spPr>
          <a:xfrm>
            <a:off x="0" y="5013176"/>
            <a:ext cx="1254445" cy="1368152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162493" y="5261435"/>
            <a:ext cx="93512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solidFill>
                  <a:srgbClr val="FFFFFF"/>
                </a:solidFill>
                <a:effectLst>
                  <a:glow rad="127000">
                    <a:srgbClr val="003760"/>
                  </a:glow>
                </a:effectLst>
                <a:latin typeface="Candara" panose="020E0502030303020204" pitchFamily="34" charset="0"/>
              </a:rPr>
              <a:t>“Por un San Fernando Limpio, Saludable, Libre de Criaderos de Vectores”</a:t>
            </a:r>
            <a:endParaRPr lang="es-MX" sz="4000" dirty="0">
              <a:solidFill>
                <a:srgbClr val="FFFFFF"/>
              </a:solidFill>
              <a:effectLst>
                <a:glow rad="127000">
                  <a:srgbClr val="003760"/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59"/>
          <a:stretch/>
        </p:blipFill>
        <p:spPr>
          <a:xfrm>
            <a:off x="6084168" y="3212976"/>
            <a:ext cx="2956604" cy="288780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04" y="5348891"/>
            <a:ext cx="1478926" cy="1509109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59590" y="2901830"/>
            <a:ext cx="4680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3760"/>
                </a:solidFill>
                <a:latin typeface="Candara" panose="020E0502030303020204" pitchFamily="34" charset="0"/>
              </a:rPr>
              <a:t>RAUL MARTINEZ PANIAGUA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59590" y="404664"/>
            <a:ext cx="181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3760"/>
                </a:solidFill>
                <a:latin typeface="Candara" panose="020E0502030303020204" pitchFamily="34" charset="0"/>
              </a:rPr>
              <a:t>MUNICIPIO: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59590" y="910776"/>
            <a:ext cx="4412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3760"/>
                </a:solidFill>
                <a:latin typeface="Candara" panose="020E0502030303020204" pitchFamily="34" charset="0"/>
              </a:rPr>
              <a:t>SAN FERNANDO, CHIAPAS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59590" y="2440165"/>
            <a:ext cx="362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3760"/>
                </a:solidFill>
                <a:latin typeface="Candara" panose="020E0502030303020204" pitchFamily="34" charset="0"/>
              </a:rPr>
              <a:t>PRESIDENTE MUNICIPAL:</a:t>
            </a:r>
          </a:p>
        </p:txBody>
      </p:sp>
      <p:grpSp>
        <p:nvGrpSpPr>
          <p:cNvPr id="20" name="19 Grupo"/>
          <p:cNvGrpSpPr/>
          <p:nvPr/>
        </p:nvGrpSpPr>
        <p:grpSpPr>
          <a:xfrm>
            <a:off x="-36512" y="2087712"/>
            <a:ext cx="3414819" cy="216870"/>
            <a:chOff x="-36512" y="2087712"/>
            <a:chExt cx="3414819" cy="216870"/>
          </a:xfrm>
        </p:grpSpPr>
        <p:cxnSp>
          <p:nvCxnSpPr>
            <p:cNvPr id="13" name="12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62815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40383"/>
            <a:ext cx="51125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CRITERIOS DE</a:t>
            </a:r>
          </a:p>
          <a:p>
            <a:pPr algn="ctr"/>
            <a:r>
              <a:rPr lang="es-ES" sz="48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EVALUACIÓN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sp>
        <p:nvSpPr>
          <p:cNvPr id="14" name="13 Rectángulo"/>
          <p:cNvSpPr/>
          <p:nvPr/>
        </p:nvSpPr>
        <p:spPr>
          <a:xfrm>
            <a:off x="179511" y="2107879"/>
            <a:ext cx="7848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</a:t>
            </a:r>
            <a:r>
              <a:rPr lang="es-MX" sz="2400" b="1" dirty="0"/>
              <a:t>Cumplimiento en pláticas para sensibilización en el tema   </a:t>
            </a:r>
          </a:p>
          <a:p>
            <a:pPr algn="just"/>
            <a:r>
              <a:rPr lang="es-MX" sz="2400" b="1" dirty="0"/>
              <a:t>     de Dengue, Chikungunya y Zika</a:t>
            </a:r>
            <a:endParaRPr lang="es-MX" sz="2400" b="1" dirty="0">
              <a:latin typeface="Candara" panose="020E0502030303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79511" y="3212976"/>
            <a:ext cx="7848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</a:t>
            </a:r>
            <a:r>
              <a:rPr lang="es-MX" sz="2400" b="1" dirty="0"/>
              <a:t>Muestreo de Casas libres de criaderos.</a:t>
            </a:r>
            <a:endParaRPr lang="es-MX" sz="2400" b="1" dirty="0">
              <a:latin typeface="Candara" panose="020E050203030302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79510" y="3933056"/>
            <a:ext cx="7848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</a:t>
            </a:r>
            <a:r>
              <a:rPr lang="es-MX" sz="2400" b="1" dirty="0"/>
              <a:t>Descacharramiento.</a:t>
            </a:r>
            <a:endParaRPr lang="es-MX" sz="2400" b="1" dirty="0">
              <a:latin typeface="Candara" panose="020E0502030303020204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79512" y="4653136"/>
            <a:ext cx="7848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</a:t>
            </a:r>
            <a:r>
              <a:rPr lang="es-MX" sz="2400" b="1" dirty="0"/>
              <a:t>Comunidad informada</a:t>
            </a:r>
            <a:r>
              <a:rPr lang="es-MX" sz="2400" dirty="0"/>
              <a:t>. </a:t>
            </a:r>
            <a:endParaRPr lang="es-MX" sz="2400" b="1" dirty="0">
              <a:latin typeface="Candara" panose="020E0502030303020204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79512" y="5263629"/>
            <a:ext cx="7848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</a:t>
            </a:r>
            <a:r>
              <a:rPr lang="es-MX" sz="2400" b="1" dirty="0"/>
              <a:t>Diminución de casos reportados</a:t>
            </a:r>
            <a:r>
              <a:rPr lang="es-MX" sz="2400" dirty="0"/>
              <a:t>. </a:t>
            </a:r>
            <a:endParaRPr lang="es-MX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48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40383"/>
            <a:ext cx="51125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RESULTADOS</a:t>
            </a:r>
          </a:p>
          <a:p>
            <a:pPr algn="ctr"/>
            <a:r>
              <a:rPr lang="es-ES" sz="48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OBTENIDOS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699191"/>
              </p:ext>
            </p:extLst>
          </p:nvPr>
        </p:nvGraphicFramePr>
        <p:xfrm>
          <a:off x="697083" y="2492896"/>
          <a:ext cx="7637202" cy="355986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266700" dir="78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  <a:tableStyleId>{5C22544A-7EE6-4342-B048-85BDC9FD1C3A}</a:tableStyleId>
              </a:tblPr>
              <a:tblGrid>
                <a:gridCol w="2792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4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50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50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5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INDICADOR</a:t>
                      </a:r>
                      <a:endParaRPr lang="es-MX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META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LOGRO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%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PLATICAS DENGUE, CHIKUNGUNYA Y ZIKA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45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45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100%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29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CASA LIBRES DE CRIADEROS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2477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2477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100%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TONELADAS DE CACHARROS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27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27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100%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FAMILIAS INFORMADAS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2477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2477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100%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REDUCCION DE ENFERMOS REPORTADOS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- 50 %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-96 %</a:t>
                      </a:r>
                      <a:endParaRPr lang="es-MX" sz="18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192%</a:t>
                      </a:r>
                      <a:endParaRPr lang="es-MX" sz="1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990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40383"/>
            <a:ext cx="51125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RESULTADOS</a:t>
            </a:r>
          </a:p>
          <a:p>
            <a:pPr algn="ctr"/>
            <a:r>
              <a:rPr lang="es-ES" sz="48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OBTENIDOS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graphicFrame>
        <p:nvGraphicFramePr>
          <p:cNvPr id="14" name="13 Gráfico">
            <a:extLst>
              <a:ext uri="{FF2B5EF4-FFF2-40B4-BE49-F238E27FC236}">
                <a16:creationId xmlns:a16="http://schemas.microsoft.com/office/drawing/2014/main" xmlns="" id="{301E0987-1BDA-4ACC-8CF3-59BE5868AF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4827313"/>
              </p:ext>
            </p:extLst>
          </p:nvPr>
        </p:nvGraphicFramePr>
        <p:xfrm>
          <a:off x="539552" y="2304582"/>
          <a:ext cx="7794733" cy="400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3909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79511" y="797803"/>
            <a:ext cx="51125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CONCLUSIONES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sp>
        <p:nvSpPr>
          <p:cNvPr id="14" name="13 Rectángulo"/>
          <p:cNvSpPr/>
          <p:nvPr/>
        </p:nvSpPr>
        <p:spPr>
          <a:xfrm>
            <a:off x="179511" y="2107879"/>
            <a:ext cx="78488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Con el trabajo interinstitucional con sentido humano,     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disminuimos en un 80% de enfermedades producida 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por vector en el municipio de San Fernando, Chiapas. </a:t>
            </a:r>
          </a:p>
        </p:txBody>
      </p:sp>
    </p:spTree>
    <p:extLst>
      <p:ext uri="{BB962C8B-B14F-4D97-AF65-F5344CB8AC3E}">
        <p14:creationId xmlns:p14="http://schemas.microsoft.com/office/powerpoint/2010/main" val="405780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95803"/>
            <a:ext cx="511256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DATOS GENERALES DEL MUNICIPIO</a:t>
            </a:r>
            <a:endParaRPr lang="es-ES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3760"/>
              </a:solidFill>
              <a:effectLst>
                <a:glow rad="88900">
                  <a:schemeClr val="bg1"/>
                </a:glow>
                <a:outerShdw blurRad="50800" dist="50800" dir="5400000" algn="ctr" rotWithShape="0">
                  <a:srgbClr val="003760"/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165">
            <a:off x="3183877" y="4181178"/>
            <a:ext cx="6414091" cy="2699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13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0928"/>
            <a:ext cx="3215355" cy="22449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-36512" y="2204864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latin typeface="Candara" panose="020E0502030303020204" pitchFamily="34" charset="0"/>
              </a:rPr>
              <a:t>Colindancia:  Copainalá, Chicoasén, Tuxtla Gutiérrez y Berriozábal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latin typeface="Candara" panose="020E0502030303020204" pitchFamily="34" charset="0"/>
              </a:rPr>
              <a:t>Superficie Territorial : 359.26 km2.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latin typeface="Candara" panose="020E0502030303020204" pitchFamily="34" charset="0"/>
              </a:rPr>
              <a:t>Representa el 0.48% de la superficie chiapaneca.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latin typeface="Candara" panose="020E0502030303020204" pitchFamily="34" charset="0"/>
              </a:rPr>
              <a:t>Población Total:  39 MIL 204 habitantes.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latin typeface="Candara" panose="020E0502030303020204" pitchFamily="34" charset="0"/>
              </a:rPr>
              <a:t>El 83.59% de la Población Económicamente Activa                      Ocupada recibe menos de dos salarios mínimos.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latin typeface="Candara" panose="020E0502030303020204" pitchFamily="34" charset="0"/>
              </a:rPr>
              <a:t>Cuenta con 9,606 Viviendas.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latin typeface="Candara" panose="020E0502030303020204" pitchFamily="34" charset="0"/>
              </a:rPr>
              <a:t>Salud El 9% afiliada a otros organismos. </a:t>
            </a:r>
          </a:p>
        </p:txBody>
      </p:sp>
    </p:spTree>
    <p:extLst>
      <p:ext uri="{BB962C8B-B14F-4D97-AF65-F5344CB8AC3E}">
        <p14:creationId xmlns:p14="http://schemas.microsoft.com/office/powerpoint/2010/main" val="370670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95803"/>
            <a:ext cx="511256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PROBLEMÁTICA DEL PROYECTO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sp>
        <p:nvSpPr>
          <p:cNvPr id="5" name="4 Rectángulo"/>
          <p:cNvSpPr/>
          <p:nvPr/>
        </p:nvSpPr>
        <p:spPr>
          <a:xfrm>
            <a:off x="-36512" y="2204864"/>
            <a:ext cx="6120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Candara" panose="020E0502030303020204" pitchFamily="34" charset="0"/>
              </a:rPr>
              <a:t>Los altos índices de las enfermedades producidas por vectores </a:t>
            </a:r>
            <a:r>
              <a:rPr lang="es-MX" sz="2400" b="1" dirty="0" err="1">
                <a:latin typeface="Candara" panose="020E0502030303020204" pitchFamily="34" charset="0"/>
              </a:rPr>
              <a:t>chikungunya</a:t>
            </a:r>
            <a:r>
              <a:rPr lang="es-MX" sz="2400" b="1" dirty="0">
                <a:latin typeface="Candara" panose="020E0502030303020204" pitchFamily="34" charset="0"/>
              </a:rPr>
              <a:t>, Dengue y Zika  durante las temporadas de lluvias en los años 2014-2015.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212976"/>
            <a:ext cx="9180512" cy="364502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23877"/>
            <a:ext cx="4218856" cy="2908683"/>
          </a:xfrm>
          <a:prstGeom prst="rect">
            <a:avLst/>
          </a:prstGeom>
          <a:effectLst>
            <a:outerShdw blurRad="50800" dist="101600" dir="10800000" algn="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04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95803"/>
            <a:ext cx="511256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OBJETIVO DEL PROYECTO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sp>
        <p:nvSpPr>
          <p:cNvPr id="5" name="4 Rectángulo"/>
          <p:cNvSpPr/>
          <p:nvPr/>
        </p:nvSpPr>
        <p:spPr>
          <a:xfrm>
            <a:off x="-36512" y="2804735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Candara" panose="020E0502030303020204" pitchFamily="34" charset="0"/>
              </a:rPr>
              <a:t>Disminuir los índices de la enfermedad con la participación de la población en el saneamiento básico intradomiciliario.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4520" y="2204864"/>
            <a:ext cx="6082056" cy="461326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65" y="4304369"/>
            <a:ext cx="2798286" cy="27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95803"/>
            <a:ext cx="57172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ACTIVIDADES QUE SE LLEVARON A CABO</a:t>
            </a:r>
            <a:endParaRPr lang="es-ES" sz="4400" b="1" dirty="0">
              <a:solidFill>
                <a:srgbClr val="003760"/>
              </a:solidFill>
              <a:effectLst>
                <a:glow rad="88900">
                  <a:schemeClr val="bg1"/>
                </a:glow>
                <a:outerShdw blurRad="50800" dist="50800" dir="5400000" algn="ctr" rotWithShape="0">
                  <a:srgbClr val="003760"/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sp>
        <p:nvSpPr>
          <p:cNvPr id="5" name="4 Rectángulo"/>
          <p:cNvSpPr/>
          <p:nvPr/>
        </p:nvSpPr>
        <p:spPr>
          <a:xfrm>
            <a:off x="179512" y="2019283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>
                <a:latin typeface="Candara" panose="020E0502030303020204" pitchFamily="34" charset="0"/>
              </a:rPr>
              <a:t>  Concertación </a:t>
            </a:r>
            <a:r>
              <a:rPr lang="es-MX" sz="2400" b="1" dirty="0">
                <a:latin typeface="Candara" panose="020E0502030303020204" pitchFamily="34" charset="0"/>
              </a:rPr>
              <a:t>para agendar la fecha de inauguración 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y de las actividades encomendadas..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65656" y="2899967"/>
            <a:ext cx="81547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Sectorización del municipio para la realización de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“Patio limpio y Entorno Saludable”.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76242" y="3717032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Se establecieron “Puntos de Acopios de Cacharros”              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para su recolección y eliminación.</a:t>
            </a:r>
          </a:p>
        </p:txBody>
      </p:sp>
      <p:pic>
        <p:nvPicPr>
          <p:cNvPr id="16" name="15 Imagen" descr="C:\Documents and Settings\Administrador\Configuración local\Archivos temporales de Internet\Content.Word\IMG-20150619-WA000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0933410">
            <a:off x="4831952" y="4283234"/>
            <a:ext cx="4750547" cy="3044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16 Imagen" descr="C:\Documents and Settings\Administrador\Configuración local\Archivos temporales de Internet\Content.Word\IMG-20150623-WA0009.jpg"/>
          <p:cNvPicPr/>
          <p:nvPr/>
        </p:nvPicPr>
        <p:blipFill rotWithShape="1">
          <a:blip r:embed="rId5"/>
          <a:srcRect l="13977" t="9989" r="12095"/>
          <a:stretch/>
        </p:blipFill>
        <p:spPr bwMode="auto">
          <a:xfrm>
            <a:off x="-400344" y="4671139"/>
            <a:ext cx="3676200" cy="2480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391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95803"/>
            <a:ext cx="57172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ACTIVIDADES QUE SE LLEVARON A CABO</a:t>
            </a:r>
            <a:endParaRPr lang="es-ES" sz="4400" b="1" dirty="0">
              <a:solidFill>
                <a:srgbClr val="003760"/>
              </a:solidFill>
              <a:effectLst>
                <a:glow rad="88900">
                  <a:schemeClr val="bg1"/>
                </a:glow>
                <a:outerShdw blurRad="50800" dist="50800" dir="5400000" algn="ctr" rotWithShape="0">
                  <a:srgbClr val="003760"/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sp>
        <p:nvSpPr>
          <p:cNvPr id="5" name="4 Rectángulo"/>
          <p:cNvSpPr/>
          <p:nvPr/>
        </p:nvSpPr>
        <p:spPr>
          <a:xfrm>
            <a:off x="179512" y="2107879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Colocación de Abate para contenedores de agua 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y Nebulización.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79511" y="2991296"/>
            <a:ext cx="6480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Establecimiento de un módulo de atención y          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Tomas de Muestra de casos sospechosos de        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Dengue, Chikungunya y Zika.</a:t>
            </a:r>
          </a:p>
        </p:txBody>
      </p:sp>
      <p:pic>
        <p:nvPicPr>
          <p:cNvPr id="16" name="15 Imagen" descr="IMG87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0758">
            <a:off x="4615060" y="4043250"/>
            <a:ext cx="4764174" cy="3039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16 Imagen" descr="IMG88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393">
            <a:off x="-302869" y="4624701"/>
            <a:ext cx="4018506" cy="2367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91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95803"/>
            <a:ext cx="57172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4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ACTIVIDADES QUE SE LLEVARON A CABO</a:t>
            </a:r>
            <a:endParaRPr lang="es-ES" sz="4400" b="1" dirty="0">
              <a:solidFill>
                <a:srgbClr val="003760"/>
              </a:solidFill>
              <a:effectLst>
                <a:glow rad="88900">
                  <a:schemeClr val="bg1"/>
                </a:glow>
                <a:outerShdw blurRad="50800" dist="50800" dir="5400000" algn="ctr" rotWithShape="0">
                  <a:srgbClr val="003760"/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179512" y="2052459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“Jornada de Saneamiento Básico de Lucha contra     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  el Dengue, Chikungunya y Zika”.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39552" y="4191414"/>
            <a:ext cx="1656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VIDEO</a:t>
            </a:r>
          </a:p>
        </p:txBody>
      </p:sp>
      <p:pic>
        <p:nvPicPr>
          <p:cNvPr id="4" name="PROYECTO_SANF_SALUDAB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1309" y="3048131"/>
            <a:ext cx="5577097" cy="3446770"/>
          </a:xfrm>
          <a:prstGeom prst="rect">
            <a:avLst/>
          </a:prstGeom>
          <a:solidFill>
            <a:srgbClr val="000000"/>
          </a:solidFill>
          <a:ln w="177800" cap="flat">
            <a:solidFill>
              <a:srgbClr val="0D0D0D"/>
            </a:solidFill>
            <a:miter lim="800000"/>
          </a:ln>
          <a:effectLst>
            <a:outerShdw blurRad="190500" dist="215900" dir="3000000" algn="tr" rotWithShape="0">
              <a:srgbClr val="000000">
                <a:alpha val="20000"/>
              </a:srgbClr>
            </a:outerShdw>
          </a:effectLst>
          <a:scene3d>
            <a:camera prst="perspectiveContrastingLeftFacing" fov="3300000">
              <a:rot lat="0" lon="1200000" rev="0"/>
            </a:camera>
            <a:lightRig rig="balanced" dir="t">
              <a:rot lat="0" lon="0" rev="4200000"/>
            </a:lightRig>
          </a:scene3d>
          <a:sp3d extrusionH="635000" prstMaterial="metal">
            <a:bevelT w="190500" h="12700" prst="slope"/>
            <a:extrusionClr>
              <a:srgbClr val="010000"/>
            </a:extrusionClr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7413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95803"/>
            <a:ext cx="75894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0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ACCIONES CON OTROS SECTORES Y ACTORES ESTRATEGICOS</a:t>
            </a:r>
            <a:endParaRPr lang="es-ES" sz="4000" b="1" dirty="0">
              <a:solidFill>
                <a:srgbClr val="003760"/>
              </a:solidFill>
              <a:effectLst>
                <a:glow rad="88900">
                  <a:schemeClr val="bg1"/>
                </a:glow>
                <a:outerShdw blurRad="50800" dist="50800" dir="5400000" algn="ctr" rotWithShape="0">
                  <a:srgbClr val="003760"/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sp>
        <p:nvSpPr>
          <p:cNvPr id="5" name="4 Rectángulo"/>
          <p:cNvSpPr/>
          <p:nvPr/>
        </p:nvSpPr>
        <p:spPr>
          <a:xfrm>
            <a:off x="179512" y="2204864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Estas mismas acciones fueron implementadas con 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diferentes niveles y centros educativos.</a:t>
            </a:r>
          </a:p>
        </p:txBody>
      </p:sp>
      <p:pic>
        <p:nvPicPr>
          <p:cNvPr id="16" name="15 Imagen" descr="IMG83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323">
            <a:off x="-420382" y="4039558"/>
            <a:ext cx="4063796" cy="2767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16 Imagen" descr="IMG85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840">
            <a:off x="5029064" y="4604947"/>
            <a:ext cx="4055658" cy="2784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17 Imagen" descr="C:\Documents and Settings\Administrador\Configuración local\Archivos temporales de Internet\Content.Word\IMG-20150623-WA0004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43"/>
          <a:stretch/>
        </p:blipFill>
        <p:spPr bwMode="auto">
          <a:xfrm>
            <a:off x="3081304" y="3391838"/>
            <a:ext cx="2981325" cy="2197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61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4"/>
            <a:ext cx="9144000" cy="684581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99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47 Rectángulo"/>
          <p:cNvSpPr/>
          <p:nvPr/>
        </p:nvSpPr>
        <p:spPr>
          <a:xfrm>
            <a:off x="6896" y="-4018"/>
            <a:ext cx="9144000" cy="6858000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48 Rectángulo"/>
          <p:cNvSpPr/>
          <p:nvPr/>
        </p:nvSpPr>
        <p:spPr>
          <a:xfrm>
            <a:off x="-6960" y="476671"/>
            <a:ext cx="9157855" cy="1465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r="15483" b="63250"/>
          <a:stretch/>
        </p:blipFill>
        <p:spPr>
          <a:xfrm>
            <a:off x="3347864" y="495802"/>
            <a:ext cx="5796136" cy="144654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896" y="440383"/>
            <a:ext cx="51125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RECURSOS </a:t>
            </a:r>
          </a:p>
          <a:p>
            <a:pPr algn="ctr"/>
            <a:r>
              <a:rPr lang="es-ES" sz="4800" b="1" dirty="0">
                <a:solidFill>
                  <a:srgbClr val="003760"/>
                </a:solidFill>
                <a:effectLst>
                  <a:glow rad="88900">
                    <a:schemeClr val="bg1"/>
                  </a:glow>
                  <a:outerShdw blurRad="50800" dist="50800" dir="5400000" algn="ctr" rotWithShape="0">
                    <a:srgbClr val="003760"/>
                  </a:outerShdw>
                </a:effectLst>
                <a:latin typeface="Candara" panose="020E0502030303020204" pitchFamily="34" charset="0"/>
              </a:rPr>
              <a:t>EMPLEADOS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-6960" y="1772816"/>
            <a:ext cx="8899440" cy="531766"/>
            <a:chOff x="-36512" y="2087712"/>
            <a:chExt cx="3414819" cy="216870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-36512" y="2204864"/>
              <a:ext cx="3242198" cy="0"/>
            </a:xfrm>
            <a:prstGeom prst="line">
              <a:avLst/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Elipse"/>
            <p:cNvSpPr/>
            <p:nvPr/>
          </p:nvSpPr>
          <p:spPr>
            <a:xfrm>
              <a:off x="3164121" y="2087712"/>
              <a:ext cx="214186" cy="21687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12700" dir="3600000" sx="120000" sy="12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>
                  <a:glow rad="177800">
                    <a:schemeClr val="bg1"/>
                  </a:glow>
                </a:effectLst>
              </a:endParaRPr>
            </a:p>
          </p:txBody>
        </p:sp>
      </p:grpSp>
      <p:sp>
        <p:nvSpPr>
          <p:cNvPr id="14" name="13 Rectángulo"/>
          <p:cNvSpPr/>
          <p:nvPr/>
        </p:nvSpPr>
        <p:spPr>
          <a:xfrm>
            <a:off x="179511" y="2107879"/>
            <a:ext cx="4392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Humano: 15,588 personas.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79510" y="2978949"/>
            <a:ext cx="8971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</a:t>
            </a:r>
            <a:r>
              <a:rPr lang="es-ES" sz="2400" b="1" dirty="0">
                <a:latin typeface="Candara" panose="020E0502030303020204" pitchFamily="34" charset="0"/>
              </a:rPr>
              <a:t>Financiero</a:t>
            </a:r>
            <a:r>
              <a:rPr lang="es-ES" sz="2400" dirty="0">
                <a:latin typeface="Candara" panose="020E0502030303020204" pitchFamily="34" charset="0"/>
              </a:rPr>
              <a:t>: </a:t>
            </a:r>
            <a:r>
              <a:rPr lang="es-ES" sz="2400" b="1" dirty="0">
                <a:latin typeface="Candara" panose="020E0502030303020204" pitchFamily="34" charset="0"/>
              </a:rPr>
              <a:t>$93,000 en contratación de unidades para acarreo,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                       adquisición de Combustible y Pago de alimentación,</a:t>
            </a:r>
          </a:p>
          <a:p>
            <a:pPr algn="just"/>
            <a:r>
              <a:rPr lang="es-MX" sz="2400" b="1" dirty="0">
                <a:latin typeface="Candara" panose="020E0502030303020204" pitchFamily="34" charset="0"/>
              </a:rPr>
              <a:t>                            Adquisición de abate y pago por publicidad.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179510" y="4265801"/>
            <a:ext cx="8712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>
                <a:solidFill>
                  <a:srgbClr val="FF6600"/>
                </a:solidFill>
                <a:latin typeface="Candara" panose="020E0502030303020204" pitchFamily="34" charset="0"/>
              </a:rPr>
              <a:t>•</a:t>
            </a:r>
            <a:r>
              <a:rPr lang="es-MX" sz="2400" b="1" dirty="0">
                <a:latin typeface="Candara" panose="020E0502030303020204" pitchFamily="34" charset="0"/>
              </a:rPr>
              <a:t> </a:t>
            </a:r>
            <a:r>
              <a:rPr lang="es-ES" sz="2400" b="1" dirty="0">
                <a:latin typeface="Candara" panose="020E0502030303020204" pitchFamily="34" charset="0"/>
              </a:rPr>
              <a:t>Materiales: líquido para nebulización, bolsas negras, guantes          </a:t>
            </a:r>
          </a:p>
          <a:p>
            <a:pPr algn="just"/>
            <a:r>
              <a:rPr lang="es-ES" sz="2400" b="1" dirty="0">
                <a:latin typeface="Candara" panose="020E0502030303020204" pitchFamily="34" charset="0"/>
              </a:rPr>
              <a:t>                            cubre bocas, escobas, recogedores, palas, arena. </a:t>
            </a:r>
            <a:endParaRPr lang="es-MX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485</Words>
  <Application>Microsoft Office PowerPoint</Application>
  <PresentationFormat>Presentación en pantalla (4:3)</PresentationFormat>
  <Paragraphs>86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ORBEL FLORES</cp:lastModifiedBy>
  <cp:revision>57</cp:revision>
  <dcterms:created xsi:type="dcterms:W3CDTF">2016-11-18T00:37:18Z</dcterms:created>
  <dcterms:modified xsi:type="dcterms:W3CDTF">2016-12-05T01:20:13Z</dcterms:modified>
</cp:coreProperties>
</file>